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>
  <p:sldMasterIdLst>
    <p:sldMasterId id="2147483659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7.xml"/><Relationship Id="rId10" Type="http://schemas.openxmlformats.org/officeDocument/2006/relationships/slide" Target="slides/slide6.xml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media/image1.png>
</file>

<file path=ppt/media/image10.png>
</file>

<file path=ppt/media/image11.png>
</file>

<file path=ppt/media/image12.jpg>
</file>

<file path=ppt/media/image13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●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○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Char char="■"/>
              <a:def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hyperlink" Target="https://www.3dhubs.com/knowledge-base/pla-vs-abs-whats-difference#rules-of-thumb" TargetMode="Externa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" name="Google Shape;66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6" name="Google Shape;126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4482aaebe4_3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4482aaebe4_3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4482aae96e_1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4482aae96e_1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4482aae96e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4482aae96e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" name="Google Shape;7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4482aae96e_1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4482aae96e_1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92" name="Google Shape;92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" sz="1000"/>
              <a:t>ABS vs. PLA: </a:t>
            </a:r>
            <a:r>
              <a:rPr lang="en" sz="1000" u="sng">
                <a:solidFill>
                  <a:schemeClr val="hlink"/>
                </a:solidFill>
                <a:hlinkClick r:id="rId2"/>
              </a:rPr>
              <a:t>https://www.3dhubs.com/knowledge-base/pla-vs-abs-whats-difference#rules-of-thumb</a:t>
            </a:r>
            <a:r>
              <a:rPr lang="en" sz="1000"/>
              <a:t> </a:t>
            </a:r>
            <a:endParaRPr sz="1000"/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000"/>
              <a:buChar char="●"/>
            </a:pPr>
            <a:r>
              <a:rPr lang="en" sz="1000"/>
              <a:t>PLA</a:t>
            </a:r>
            <a:r>
              <a:rPr lang="en" sz="1000">
                <a:solidFill>
                  <a:srgbClr val="262626"/>
                </a:solidFill>
              </a:rPr>
              <a:t> is ideal for 3D prints where aesthetics are important. Due to its lower printing temperature is easier to print with and therefore better suited for parts with fine details.</a:t>
            </a:r>
            <a:endParaRPr sz="1000">
              <a:solidFill>
                <a:srgbClr val="262626"/>
              </a:solidFill>
            </a:endParaRPr>
          </a:p>
          <a:p>
            <a:pPr indent="-2921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62626"/>
              </a:buClr>
              <a:buSzPts val="1000"/>
              <a:buChar char="●"/>
            </a:pPr>
            <a:r>
              <a:rPr lang="en" sz="1000">
                <a:solidFill>
                  <a:srgbClr val="262626"/>
                </a:solidFill>
              </a:rPr>
              <a:t>ABS is best suited for applications where strength, ductility, machinability and thermal stability are required. ABS is more prone to warping.</a:t>
            </a:r>
            <a:endParaRPr sz="1000">
              <a:solidFill>
                <a:srgbClr val="262626"/>
              </a:solidFill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00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446b30b0f8_0_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446b30b0f8_0_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8" name="Google Shape;108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15" name="Google Shape;115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21" name="Google Shape;12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2" name="Google Shape;12;p2"/>
          <p:cNvCxnSpPr/>
          <p:nvPr/>
        </p:nvCxnSpPr>
        <p:spPr>
          <a:xfrm>
            <a:off x="733219" y="2235351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3" name="Google Shape;13;p2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b="1" i="0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" type="subTitle"/>
          </p:nvPr>
        </p:nvSpPr>
        <p:spPr>
          <a:xfrm>
            <a:off x="630600" y="3228375"/>
            <a:ext cx="7893000" cy="1274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  <a:defRPr b="0" i="0" sz="24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1"/>
          <p:cNvSpPr txBox="1"/>
          <p:nvPr>
            <p:ph idx="1" type="body"/>
          </p:nvPr>
        </p:nvSpPr>
        <p:spPr>
          <a:xfrm>
            <a:off x="319500" y="4230575"/>
            <a:ext cx="5998800" cy="598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</a:lstStyle>
          <a:p/>
        </p:txBody>
      </p:sp>
      <p:sp>
        <p:nvSpPr>
          <p:cNvPr id="57" name="Google Shape;5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" name="Google Shape;60;p12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1" name="Google Shape;61;p12"/>
          <p:cNvSpPr txBox="1"/>
          <p:nvPr>
            <p:ph hasCustomPrompt="1" type="title"/>
          </p:nvPr>
        </p:nvSpPr>
        <p:spPr>
          <a:xfrm>
            <a:off x="586725" y="1353788"/>
            <a:ext cx="7970700" cy="1538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0800"/>
              <a:buFont typeface="Arial"/>
              <a:buNone/>
              <a:defRPr b="1" i="0" sz="108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t>xx%</a:t>
            </a:r>
          </a:p>
        </p:txBody>
      </p:sp>
      <p:sp>
        <p:nvSpPr>
          <p:cNvPr id="62" name="Google Shape;62;p12"/>
          <p:cNvSpPr txBox="1"/>
          <p:nvPr>
            <p:ph idx="1" type="body"/>
          </p:nvPr>
        </p:nvSpPr>
        <p:spPr>
          <a:xfrm>
            <a:off x="586725" y="2968388"/>
            <a:ext cx="7970700" cy="107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ctr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ctr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63" name="Google Shape;63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3"/>
          <p:cNvSpPr/>
          <p:nvPr/>
        </p:nvSpPr>
        <p:spPr>
          <a:xfrm>
            <a:off x="-125" y="5045700"/>
            <a:ext cx="9144000" cy="97800"/>
          </a:xfrm>
          <a:prstGeom prst="rect">
            <a:avLst/>
          </a:prstGeom>
          <a:solidFill>
            <a:schemeClr val="accent6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18" name="Google Shape;18;p3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3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0" name="Google Shape;20;p3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1" name="Google Shape;21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22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5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5"/>
          <p:cNvSpPr txBox="1"/>
          <p:nvPr>
            <p:ph type="title"/>
          </p:nvPr>
        </p:nvSpPr>
        <p:spPr>
          <a:xfrm>
            <a:off x="509550" y="1921350"/>
            <a:ext cx="8124900" cy="130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Font typeface="Arial"/>
              <a:buNone/>
              <a:defRPr b="1" i="0" sz="36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Google Shape;30;p6"/>
          <p:cNvCxnSpPr/>
          <p:nvPr/>
        </p:nvCxnSpPr>
        <p:spPr>
          <a:xfrm>
            <a:off x="419425" y="1154195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2" name="Google Shape;32;p6"/>
          <p:cNvSpPr txBox="1"/>
          <p:nvPr>
            <p:ph idx="1" type="body"/>
          </p:nvPr>
        </p:nvSpPr>
        <p:spPr>
          <a:xfrm>
            <a:off x="3117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6"/>
          <p:cNvSpPr txBox="1"/>
          <p:nvPr>
            <p:ph idx="2" type="body"/>
          </p:nvPr>
        </p:nvSpPr>
        <p:spPr>
          <a:xfrm>
            <a:off x="4832400" y="1417950"/>
            <a:ext cx="39999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175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4" name="Google Shape;34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7" name="Google Shape;37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8"/>
          <p:cNvCxnSpPr/>
          <p:nvPr/>
        </p:nvCxnSpPr>
        <p:spPr>
          <a:xfrm>
            <a:off x="411044" y="1417772"/>
            <a:ext cx="385200" cy="0"/>
          </a:xfrm>
          <a:prstGeom prst="straightConnector1">
            <a:avLst/>
          </a:prstGeom>
          <a:noFill/>
          <a:ln cap="flat" cmpd="sng" w="2857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0" name="Google Shape;40;p8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b="1" i="0" sz="2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1" name="Google Shape;41;p8"/>
          <p:cNvSpPr txBox="1"/>
          <p:nvPr>
            <p:ph idx="1" type="body"/>
          </p:nvPr>
        </p:nvSpPr>
        <p:spPr>
          <a:xfrm>
            <a:off x="311700" y="1640350"/>
            <a:ext cx="2808000" cy="292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048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048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048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048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048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048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048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●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048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Char char="○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048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200"/>
              <a:buFont typeface="Arial"/>
              <a:buChar char="■"/>
              <a:defRPr b="0" i="0" sz="1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9"/>
          <p:cNvSpPr/>
          <p:nvPr/>
        </p:nvSpPr>
        <p:spPr>
          <a:xfrm>
            <a:off x="586721" y="0"/>
            <a:ext cx="7970700" cy="666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" name="Google Shape;45;p9"/>
          <p:cNvSpPr/>
          <p:nvPr/>
        </p:nvSpPr>
        <p:spPr>
          <a:xfrm>
            <a:off x="586721" y="5076900"/>
            <a:ext cx="7970700" cy="666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" name="Google Shape;46;p9"/>
          <p:cNvSpPr txBox="1"/>
          <p:nvPr>
            <p:ph type="title"/>
          </p:nvPr>
        </p:nvSpPr>
        <p:spPr>
          <a:xfrm>
            <a:off x="490250" y="526350"/>
            <a:ext cx="5618700" cy="4090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7" name="Google Shape;47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0"/>
          <p:cNvSpPr/>
          <p:nvPr/>
        </p:nvSpPr>
        <p:spPr>
          <a:xfrm>
            <a:off x="4572000" y="-10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50" name="Google Shape;50;p10"/>
          <p:cNvCxnSpPr/>
          <p:nvPr/>
        </p:nvCxnSpPr>
        <p:spPr>
          <a:xfrm>
            <a:off x="5029675" y="4495500"/>
            <a:ext cx="468300" cy="0"/>
          </a:xfrm>
          <a:prstGeom prst="straightConnector1">
            <a:avLst/>
          </a:prstGeom>
          <a:noFill/>
          <a:ln cap="flat" cmpd="sng" w="1905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51" name="Google Shape;51;p10"/>
          <p:cNvSpPr txBox="1"/>
          <p:nvPr>
            <p:ph type="title"/>
          </p:nvPr>
        </p:nvSpPr>
        <p:spPr>
          <a:xfrm>
            <a:off x="265500" y="1084625"/>
            <a:ext cx="4045200" cy="17070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200"/>
              <a:buFont typeface="Arial"/>
              <a:buNone/>
              <a:defRPr b="1" i="0" sz="4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10"/>
          <p:cNvSpPr txBox="1"/>
          <p:nvPr>
            <p:ph idx="1" type="subTitle"/>
          </p:nvPr>
        </p:nvSpPr>
        <p:spPr>
          <a:xfrm>
            <a:off x="265500" y="2845200"/>
            <a:ext cx="4045200" cy="142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100"/>
              <a:buFont typeface="Arial"/>
              <a:buNone/>
              <a:defRPr b="0" i="0" sz="2100" u="none" cap="none" strike="noStrike">
                <a:solidFill>
                  <a:schemeClr val="accent6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3" name="Google Shape;53;p10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accen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4" name="Google Shape;54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blue-gold">
    <p:bg>
      <p:bgPr>
        <a:solidFill>
          <a:srgbClr val="999999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b="1" i="0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/>
          <a:lstStyle>
            <a:lvl1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  <a:defRPr b="0" i="0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17500" lvl="1" marL="914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17500" lvl="2" marL="1371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17500" lvl="3" marL="18288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17500" lvl="4" marL="22860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17500" lvl="5" marL="2743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17500" lvl="6" marL="32004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●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17500" lvl="7" marL="36576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17500" lvl="8" marL="411480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Arial"/>
              <a:buChar char="■"/>
              <a:defRPr b="0" i="0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  <a:defRPr b="0" i="0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2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1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www.raise3d.com/pages/download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Relationship Id="rId4" Type="http://schemas.openxmlformats.org/officeDocument/2006/relationships/image" Target="../media/image5.png"/><Relationship Id="rId5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://drive.google.com/file/d/1EU1_ECGaSPZ9OZehOqN126QwcC99nz8I/view" TargetMode="External"/><Relationship Id="rId4" Type="http://schemas.openxmlformats.org/officeDocument/2006/relationships/image" Target="../media/image1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9.png"/><Relationship Id="rId4" Type="http://schemas.openxmlformats.org/officeDocument/2006/relationships/image" Target="../media/image2.png"/><Relationship Id="rId5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4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3"/>
          <p:cNvSpPr txBox="1"/>
          <p:nvPr>
            <p:ph type="ctrTitle"/>
          </p:nvPr>
        </p:nvSpPr>
        <p:spPr>
          <a:xfrm>
            <a:off x="630600" y="136800"/>
            <a:ext cx="7893000" cy="18537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</a:pPr>
            <a:r>
              <a:rPr b="1" i="0" lang="en" sz="4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3D Printing Workshop</a:t>
            </a:r>
            <a:endParaRPr b="1" i="0" sz="4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13"/>
          <p:cNvSpPr txBox="1"/>
          <p:nvPr>
            <p:ph idx="1" type="subTitle"/>
          </p:nvPr>
        </p:nvSpPr>
        <p:spPr>
          <a:xfrm>
            <a:off x="630600" y="3813450"/>
            <a:ext cx="7893000" cy="6891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/>
              <a:buNone/>
            </a:pPr>
            <a:r>
              <a:rPr b="0" i="0" lang="en" sz="2400" u="none" cap="none" strike="noStrik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rPr>
              <a:t>By: Arti and Liz</a:t>
            </a:r>
            <a:endParaRPr b="0" i="0" sz="2400" u="none" cap="none" strike="noStrike">
              <a:solidFill>
                <a:srgbClr val="FFFFFF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22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lang="en"/>
              <a:t>ideaMaker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22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Slices your models ready for print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Customize your printing experience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Open source and completely free!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4" name="Google Shape;13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7475" y="152400"/>
            <a:ext cx="3629027" cy="483870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8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0325" y="152400"/>
            <a:ext cx="8203360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Google Shape;14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10238" y="152400"/>
            <a:ext cx="5923534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4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Downloading software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" name="Google Shape;75;p14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400"/>
              <a:t>ideaMaker slicing software 3.1.7:</a:t>
            </a:r>
            <a:endParaRPr sz="2400"/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" sz="2400"/>
              <a:t>→ </a:t>
            </a:r>
            <a:r>
              <a:rPr lang="en" sz="2400" u="sng">
                <a:solidFill>
                  <a:schemeClr val="hlink"/>
                </a:solidFill>
                <a:hlinkClick r:id="rId3"/>
              </a:rPr>
              <a:t>https://www.raise3d.com/pages/download</a:t>
            </a:r>
            <a:endParaRPr sz="24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5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How it works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1" name="Google Shape;81;p15"/>
          <p:cNvSpPr txBox="1"/>
          <p:nvPr>
            <p:ph idx="1" type="body"/>
          </p:nvPr>
        </p:nvSpPr>
        <p:spPr>
          <a:xfrm>
            <a:off x="311700" y="1417800"/>
            <a:ext cx="8520600" cy="36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Additive Manufacturing  (layer upon </a:t>
            </a:r>
            <a:b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layer of material) aka 3D printing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Vat Photopolymerisation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 UV Light cures/hardens resin layer by layer from bottom up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Selective Laser Sintering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laser to sinter (heat to form solid mass) metal </a:t>
            </a:r>
            <a:b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to bind the material together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AutoNum type="arabicPeriod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Fused Deposition Modeling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AutoNum type="alphaLcPeriod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Most common, lay material layer by layer w/ filament unwound</a:t>
            </a:r>
            <a:b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from coil from extrusion nozzle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Rapid Prototyping + Rapid Development for medical, aviation and hobbyists!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82" name="Google Shape;82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562475" y="2298011"/>
            <a:ext cx="2465100" cy="1863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3" name="Google Shape;83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6650663" y="372737"/>
            <a:ext cx="2288700" cy="1782300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5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4130400" y="484336"/>
            <a:ext cx="2288700" cy="1905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Google Shape;89;p16" title="video-1539305190.mp4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286000" y="857250"/>
            <a:ext cx="4572000" cy="3429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7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Materials 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5" name="Google Shape;95;p17"/>
          <p:cNvSpPr txBox="1"/>
          <p:nvPr>
            <p:ph idx="1" type="body"/>
          </p:nvPr>
        </p:nvSpPr>
        <p:spPr>
          <a:xfrm>
            <a:off x="311700" y="1315475"/>
            <a:ext cx="8520600" cy="3688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ABS (Acrylonitrile Butadiene Styrene)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Oil based plastic, stronger and more impact resistant (LEGOs)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 (Polylactic Acid)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More brittle plastic, and more ecological -&gt; Packaging Materials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PVA (Polyvinyl Alcohol)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Water soluble plastic, use for support for overhanging issues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627600" y="1422100"/>
            <a:ext cx="2379600" cy="1427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324300" y="3254324"/>
            <a:ext cx="2029800" cy="1520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6627600" y="3254175"/>
            <a:ext cx="2029800" cy="1520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8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Materials (cont.)</a:t>
            </a:r>
            <a:endParaRPr/>
          </a:p>
        </p:txBody>
      </p:sp>
      <p:sp>
        <p:nvSpPr>
          <p:cNvPr id="104" name="Google Shape;104;p18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Nylon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Strong durable plastic, interlocking moving parts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Resin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Semi-transparent, rigid but delicate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Steel/metals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For industrial use, requires metal laser sintering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05" name="Google Shape;105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122525" y="1706249"/>
            <a:ext cx="1986000" cy="1731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Quick Printing Considerations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1" name="Google Shape;111;p19"/>
          <p:cNvSpPr txBox="1"/>
          <p:nvPr>
            <p:ph idx="1" type="body"/>
          </p:nvPr>
        </p:nvSpPr>
        <p:spPr>
          <a:xfrm>
            <a:off x="311700" y="1377725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Calipers for measurement 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Plastic will expand ≅ 2mm (so undershoot)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Print infill, hollow or solid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17500" lvl="1" marL="9144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Char char="○"/>
            </a:pPr>
            <a:r>
              <a:rPr b="0" i="0" lang="en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Depends on your project!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Exposure to UV light, Temp, Water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12" name="Google Shape;112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672125" y="2219700"/>
            <a:ext cx="4105225" cy="26031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20"/>
          <p:cNvSpPr txBox="1"/>
          <p:nvPr>
            <p:ph type="title"/>
          </p:nvPr>
        </p:nvSpPr>
        <p:spPr>
          <a:xfrm>
            <a:off x="311700" y="372725"/>
            <a:ext cx="8520600" cy="64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</a:pPr>
            <a:r>
              <a:rPr b="1" i="0" lang="en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Autodesk TinkerCAD </a:t>
            </a:r>
            <a:endParaRPr b="1" i="0" sz="3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8" name="Google Shape;118;p20"/>
          <p:cNvSpPr txBox="1"/>
          <p:nvPr>
            <p:ph idx="1" type="body"/>
          </p:nvPr>
        </p:nvSpPr>
        <p:spPr>
          <a:xfrm>
            <a:off x="311700" y="1417800"/>
            <a:ext cx="8520600" cy="3150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Online tool to create fun 3D objects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Combine different shapes together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Easy to use, no setup required!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Great tool for beginners too!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●"/>
            </a:pPr>
            <a:r>
              <a:rPr b="0" i="0" lang="en" sz="18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Use an external mouse please</a:t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oogle Shape;123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8238"/>
            <a:ext cx="8839200" cy="482703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Blue &amp; Gold">
  <a:themeElements>
    <a:clrScheme name="Blue &amp; Gold">
      <a:dk1>
        <a:srgbClr val="FFFFFF"/>
      </a:dk1>
      <a:lt1>
        <a:srgbClr val="01AFD1"/>
      </a:lt1>
      <a:dk2>
        <a:srgbClr val="1E2D31"/>
      </a:dk2>
      <a:lt2>
        <a:srgbClr val="BFC7CA"/>
      </a:lt2>
      <a:accent1>
        <a:srgbClr val="006F85"/>
      </a:accent1>
      <a:accent2>
        <a:srgbClr val="AF4345"/>
      </a:accent2>
      <a:accent3>
        <a:srgbClr val="47D06A"/>
      </a:accent3>
      <a:accent4>
        <a:srgbClr val="F58F8F"/>
      </a:accent4>
      <a:accent5>
        <a:srgbClr val="F6CD4C"/>
      </a:accent5>
      <a:accent6>
        <a:srgbClr val="F8E71C"/>
      </a:accent6>
      <a:hlink>
        <a:srgbClr val="F6CD4C"/>
      </a:hlink>
      <a:folHlink>
        <a:srgbClr val="F6CD4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